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9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6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8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5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7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731F-389B-4A4F-8D4D-AEA8F33AF2EE}" type="datetimeFigureOut">
              <a:rPr lang="en-US" smtClean="0"/>
              <a:t>18-Mar-19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D2CFA-A931-4973-880E-94CE31E0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6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8857" y="626663"/>
            <a:ext cx="7797264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ثانياً: نظرية المجال البلوري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Crystal Field Theory (CFT) 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8448" y="1883283"/>
            <a:ext cx="9867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هي نظرية إلكتروستاتيكية تفترض أن التآصر (الترابط) في معقد ما : " هو نتيجة تجاذب الكتروستاتيكي نقي بين </a:t>
            </a:r>
            <a:r>
              <a:rPr lang="ar-IQ" sz="2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أيون الفلز المركزي </a:t>
            </a:r>
            <a:r>
              <a:rPr lang="ar-IQ" sz="24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الموجب</a:t>
            </a:r>
            <a:r>
              <a:rPr lang="ar-IQ" sz="2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و </a:t>
            </a:r>
            <a:r>
              <a:rPr lang="ar-IQ" sz="2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اللي</a:t>
            </a:r>
            <a:r>
              <a:rPr lang="ar-IQ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كان</a:t>
            </a:r>
            <a:r>
              <a:rPr lang="ar-IQ" sz="2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دات المحيطة بها</a:t>
            </a:r>
            <a:r>
              <a:rPr lang="ar-IQ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كنقاط مشحونة </a:t>
            </a:r>
            <a:r>
              <a:rPr lang="ar-IQ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" ، فيكون الترابط </a:t>
            </a:r>
            <a:r>
              <a:rPr lang="ar-IQ" sz="24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أيوني نقي </a:t>
            </a:r>
            <a:r>
              <a:rPr lang="ar-IQ" sz="24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298448" y="3660940"/>
            <a:ext cx="98676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من اجل فهم التداخلات المتكونة نتيجة تأثير المجال البلوري، فمن الضروري بداية معرفة اشكال مدارات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الهندسية. حيث توجد ستة دوال موجية لمدارات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، الا ان هناك خمسة مدارات فرعية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 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فقط موضحة في الشكل التالي،  هي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dxy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dxz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dyz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dx</a:t>
            </a:r>
            <a:r>
              <a:rPr lang="en-US" sz="2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-y</a:t>
            </a:r>
            <a:r>
              <a:rPr lang="en-US" sz="2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dz</a:t>
            </a:r>
            <a:r>
              <a:rPr lang="en-US" sz="2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ar-IQ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4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79614" y="530317"/>
            <a:ext cx="4472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4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طاقة استقرار المجال البلوري ثماني الأوجه</a:t>
            </a:r>
            <a:r>
              <a:rPr lang="ar-IQ" sz="24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026" y="1145950"/>
            <a:ext cx="10710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و هي طاقة الإستقرار التي يستفيد بها المعقد نتيجة وضع المدارات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 </a:t>
            </a:r>
            <a:r>
              <a:rPr lang="ar-IQ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في مجال بلوري ما بالنسبة للمجال الكروي. و هو المجموع الجبري لطاقات جميع الالكترونات في المدارات الخمس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ar-IQ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في ذلك المجال. و يرمز لها بالرمز   (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CFSE</a:t>
            </a:r>
            <a:r>
              <a:rPr lang="ar-IQ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25686" y="2794546"/>
            <a:ext cx="10126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400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حساب طاقة الاستقرار المجال البلوري : فيكون المستوى </a:t>
            </a:r>
            <a:r>
              <a:rPr lang="en-US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baseline="-25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2g</a:t>
            </a:r>
            <a:r>
              <a:rPr lang="ar-IQ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أكثر استقرارا لأنه أقل طاقة 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67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04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85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353" y="292609"/>
            <a:ext cx="9134856" cy="54837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07023" y="6225278"/>
            <a:ext cx="4267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 smtClean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رسم تخطيطي يوضح اشكال مدارات </a:t>
            </a:r>
            <a:r>
              <a:rPr lang="en-US" b="1" dirty="0" smtClean="0">
                <a:effectLst/>
                <a:ea typeface="Times New Roman" panose="02020603050405020304" pitchFamily="18" charset="0"/>
              </a:rPr>
              <a:t>d</a:t>
            </a:r>
            <a:r>
              <a:rPr lang="ar-SA" b="1" dirty="0" smtClean="0">
                <a:effectLst/>
                <a:ea typeface="Times New Roman" panose="02020603050405020304" pitchFamily="18" charset="0"/>
              </a:rPr>
              <a:t> الفرعية الخمسة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6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85488" y="751925"/>
            <a:ext cx="534633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أنواع المدار</a:t>
            </a:r>
            <a:r>
              <a:rPr lang="en-US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 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(مدارات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الخمسة ليست متماثلة)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04872" y="1641455"/>
            <a:ext cx="93269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مدارات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</a:t>
            </a:r>
            <a:r>
              <a:rPr lang="en-US" sz="2000" b="1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2g</a:t>
            </a: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و التي توجه فيها فصوص المدار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 </a:t>
            </a: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بين المحاور </a:t>
            </a:r>
            <a:r>
              <a:rPr lang="en-US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x, y, z )</a:t>
            </a: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) .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و هي : 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</a:t>
            </a:r>
            <a:r>
              <a:rPr lang="en-US" sz="20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x-y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, d</a:t>
            </a:r>
            <a:r>
              <a:rPr lang="en-US" sz="20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x-z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, 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</a:t>
            </a:r>
            <a:r>
              <a:rPr lang="en-US" sz="2000" baseline="-25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y</a:t>
            </a:r>
            <a:r>
              <a:rPr lang="en-US" sz="20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-z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</a:t>
            </a: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6040" y="2764488"/>
            <a:ext cx="9125783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حيث تدل الرموز على مايلي: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triplet degenerate</a:t>
            </a:r>
            <a:r>
              <a:rPr lang="ar-IQ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أي ثلاثة مدارات متساوية في الطاقة  ، بين المحاور بزاوية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45°</a:t>
            </a: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  </a:t>
            </a: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grade </a:t>
            </a: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متماثل حول مركز المحاور.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 </a:t>
            </a:r>
            <a:r>
              <a:rPr lang="ar-IQ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غير متماثل حول المستوى.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5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8760" y="707088"/>
            <a:ext cx="9628632" cy="30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tabLst>
                <a:tab pos="685800" algn="l"/>
              </a:tabLs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مدارات </a:t>
            </a:r>
            <a:r>
              <a:rPr lang="en-US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2400" b="1" baseline="-25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و فيها توجه الفصوص على طول المحاور.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 هي : 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-y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,  d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حيث تدل الرموز على مايلي: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      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doublet degenerate  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أي مدارين  متساويين في الطاقة.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(g      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grade</a:t>
            </a:r>
            <a:r>
              <a:rPr lang="ar-IQ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متماثل حول مركز المحاور.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2688" y="570152"/>
            <a:ext cx="10259568" cy="235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IQ" sz="20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وتعتمد النظرية على الافتراض الآتي 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تعامل الليجاندات كأنها شحنات متمركزة 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لا يوجد تداخل بين مدارات الفلز و مدارات الليجاندات 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التداخل الوحيد بين أيون الفلز و الليجاند هو تجاذب و تنافر الكتروستاتيكي نقي ، فيكون الترابط بين الفلز و الليجاند أيوني نقي ،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(Ionic Interaction) </a:t>
            </a: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2688" y="3118765"/>
            <a:ext cx="10415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نفترض أن هذا الأيون الفلزي قد تم وضعه في مركز كرة مشحون بشحنة سالبة ، فإن قيمة طاقة المدارات الخمس سترتفع نظرا للتنافر الموجود بين المجال الكروي سالب الشحنة و الالكترونات الموجودة على الفلز، و لكن تبقى مدارات 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ar-IQ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الخمس  أيضا متساوية الطاقة و لكن عند مستوى أعلى من حالة الأيون الحر.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Line 12"/>
          <p:cNvCxnSpPr>
            <a:cxnSpLocks noChangeShapeType="1"/>
          </p:cNvCxnSpPr>
          <p:nvPr/>
        </p:nvCxnSpPr>
        <p:spPr bwMode="auto">
          <a:xfrm>
            <a:off x="2583952" y="5873555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Line 14"/>
          <p:cNvCxnSpPr>
            <a:cxnSpLocks noChangeShapeType="1"/>
          </p:cNvCxnSpPr>
          <p:nvPr/>
        </p:nvCxnSpPr>
        <p:spPr bwMode="auto">
          <a:xfrm>
            <a:off x="2171136" y="5873555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Line 15"/>
          <p:cNvCxnSpPr>
            <a:cxnSpLocks noChangeShapeType="1"/>
          </p:cNvCxnSpPr>
          <p:nvPr/>
        </p:nvCxnSpPr>
        <p:spPr bwMode="auto">
          <a:xfrm>
            <a:off x="1758320" y="5873555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Line 16"/>
          <p:cNvCxnSpPr>
            <a:cxnSpLocks noChangeShapeType="1"/>
          </p:cNvCxnSpPr>
          <p:nvPr/>
        </p:nvCxnSpPr>
        <p:spPr bwMode="auto">
          <a:xfrm>
            <a:off x="1345504" y="5873555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Line 17"/>
          <p:cNvCxnSpPr>
            <a:cxnSpLocks noChangeShapeType="1"/>
          </p:cNvCxnSpPr>
          <p:nvPr/>
        </p:nvCxnSpPr>
        <p:spPr bwMode="auto">
          <a:xfrm>
            <a:off x="932688" y="5873555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Line 5"/>
          <p:cNvCxnSpPr>
            <a:cxnSpLocks noChangeShapeType="1"/>
          </p:cNvCxnSpPr>
          <p:nvPr/>
        </p:nvCxnSpPr>
        <p:spPr bwMode="auto">
          <a:xfrm>
            <a:off x="6072705" y="5186132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Line 7"/>
          <p:cNvCxnSpPr>
            <a:cxnSpLocks noChangeShapeType="1"/>
          </p:cNvCxnSpPr>
          <p:nvPr/>
        </p:nvCxnSpPr>
        <p:spPr bwMode="auto">
          <a:xfrm>
            <a:off x="5659889" y="5186132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Line 8"/>
          <p:cNvCxnSpPr>
            <a:cxnSpLocks noChangeShapeType="1"/>
          </p:cNvCxnSpPr>
          <p:nvPr/>
        </p:nvCxnSpPr>
        <p:spPr bwMode="auto">
          <a:xfrm>
            <a:off x="5247074" y="5186132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Line 9"/>
          <p:cNvCxnSpPr>
            <a:cxnSpLocks noChangeShapeType="1"/>
          </p:cNvCxnSpPr>
          <p:nvPr/>
        </p:nvCxnSpPr>
        <p:spPr bwMode="auto">
          <a:xfrm>
            <a:off x="4834258" y="5186132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Line 10"/>
          <p:cNvCxnSpPr>
            <a:cxnSpLocks noChangeShapeType="1"/>
          </p:cNvCxnSpPr>
          <p:nvPr/>
        </p:nvCxnSpPr>
        <p:spPr bwMode="auto">
          <a:xfrm>
            <a:off x="4421442" y="5186132"/>
            <a:ext cx="34136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Rectangle 53"/>
          <p:cNvSpPr/>
          <p:nvPr/>
        </p:nvSpPr>
        <p:spPr>
          <a:xfrm>
            <a:off x="1419889" y="5218700"/>
            <a:ext cx="101822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97969" y="5328169"/>
            <a:ext cx="17363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spherical field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Line 18"/>
          <p:cNvCxnSpPr>
            <a:cxnSpLocks noChangeShapeType="1"/>
          </p:cNvCxnSpPr>
          <p:nvPr/>
        </p:nvCxnSpPr>
        <p:spPr bwMode="auto">
          <a:xfrm flipH="1">
            <a:off x="3026664" y="5218700"/>
            <a:ext cx="1316736" cy="654855"/>
          </a:xfrm>
          <a:prstGeom prst="line">
            <a:avLst/>
          </a:prstGeom>
          <a:noFill/>
          <a:ln w="15875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مربع نص 2"/>
          <p:cNvSpPr txBox="1">
            <a:spLocks noChangeArrowheads="1"/>
          </p:cNvSpPr>
          <p:nvPr/>
        </p:nvSpPr>
        <p:spPr bwMode="auto">
          <a:xfrm flipH="1">
            <a:off x="6588911" y="5325386"/>
            <a:ext cx="1541590" cy="4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مجال كروي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 Box 216"/>
          <p:cNvSpPr txBox="1">
            <a:spLocks noChangeArrowheads="1"/>
          </p:cNvSpPr>
          <p:nvPr/>
        </p:nvSpPr>
        <p:spPr bwMode="auto">
          <a:xfrm flipH="1">
            <a:off x="378610" y="5218700"/>
            <a:ext cx="89544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أيون حر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3" y="3527420"/>
            <a:ext cx="3602737" cy="32752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71016" y="531129"/>
            <a:ext cx="9902952" cy="9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انشطار مدار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d</a:t>
            </a:r>
            <a:r>
              <a:rPr lang="ar-SA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بواسطة المجال الالكتروستاتيكي </a:t>
            </a:r>
            <a:endParaRPr lang="en-US" sz="2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       Splitting of d Orbital by Electrostatic Field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1711" y="1845302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Simplified Arabic" panose="02020603050405020304" pitchFamily="18" charset="-78"/>
              </a:rPr>
              <a:t>1</a:t>
            </a:r>
            <a:r>
              <a:rPr lang="ar-SA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Simplified Arabic" panose="02020603050405020304" pitchFamily="18" charset="-78"/>
              </a:rPr>
              <a:t>- الانشطار في مجال ثماني السطوح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Simplified Arabic" panose="02020603050405020304" pitchFamily="18" charset="-78"/>
              </a:rPr>
              <a:t>   </a:t>
            </a:r>
            <a:r>
              <a:rPr lang="ar-SA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Simplified Arabic" panose="02020603050405020304" pitchFamily="18" charset="-78"/>
                <a:cs typeface="Simplified Arabic" panose="02020603050405020304" pitchFamily="18" charset="-78"/>
              </a:rPr>
              <a:t>Octahedral</a:t>
            </a:r>
            <a:r>
              <a:rPr lang="ar-SA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Simplified Arabic" panose="02020603050405020304" pitchFamily="18" charset="-78"/>
              </a:rPr>
              <a:t>      </a:t>
            </a:r>
            <a:endParaRPr lang="en-US" sz="24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1248" y="2318111"/>
            <a:ext cx="10332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 smtClean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 لو </a:t>
            </a:r>
            <a:r>
              <a:rPr lang="ar-IQ" sz="2400" dirty="0" smtClean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أ</a:t>
            </a:r>
            <a:r>
              <a:rPr lang="ar-SA" sz="2400" dirty="0" smtClean="0">
                <a:effectLst/>
                <a:ea typeface="Times New Roman" panose="02020603050405020304" pitchFamily="18" charset="0"/>
                <a:cs typeface="Simplified Arabic" panose="02020603050405020304" pitchFamily="18" charset="-78"/>
              </a:rPr>
              <a:t>خذنا بنظر الاعتبار ذرة مركزية </a:t>
            </a:r>
            <a:r>
              <a:rPr lang="en-US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M</a:t>
            </a:r>
            <a:r>
              <a:rPr lang="ar-SA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محاطة بستة ليكاندات على المحاور </a:t>
            </a:r>
            <a:r>
              <a:rPr lang="en-US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x</a:t>
            </a:r>
            <a:r>
              <a:rPr lang="ar-SA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، </a:t>
            </a:r>
            <a:r>
              <a:rPr lang="en-US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y</a:t>
            </a:r>
            <a:r>
              <a:rPr lang="ar-SA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و </a:t>
            </a:r>
            <a:r>
              <a:rPr lang="en-US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z</a:t>
            </a:r>
            <a:r>
              <a:rPr lang="ar-SA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، فأن هذه الليكاندات والتي تمثل نقاطا</a:t>
            </a:r>
            <a:r>
              <a:rPr lang="ar-IQ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ً</a:t>
            </a:r>
            <a:r>
              <a:rPr lang="ar-SA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مشحونة، تحتل مواقع على زوايا ثماني السطوح</a:t>
            </a:r>
            <a:r>
              <a:rPr lang="ar-IQ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.</a:t>
            </a:r>
            <a:r>
              <a:rPr lang="ar-SA" sz="2400" dirty="0" smtClean="0">
                <a:effectLst/>
                <a:latin typeface="Simplified Arabic" panose="02020603050405020304" pitchFamily="18" charset="-78"/>
                <a:ea typeface="Times New Roman" panose="02020603050405020304" pitchFamily="18" charset="0"/>
              </a:rPr>
              <a:t> </a:t>
            </a:r>
            <a:r>
              <a:rPr lang="ar-IQ" sz="2400" dirty="0"/>
              <a:t>و لو وضع هذا الشكل في مكعب ، نجد أن الفلز يقع في مركز المكعب، و تقع  الليجاندات في مركز الأسطح الستة لهذا المكعب.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34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8680" y="1700784"/>
            <a:ext cx="10415016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مجموعة المدارات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(d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-y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ذات الطاقة العالية 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 هما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مداران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وتكون مواجهة لليجاندات. و يكون ارتفاع كل مدار  بمقدار 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+0.6 </a:t>
            </a:r>
            <a:r>
              <a:rPr lang="en-US" sz="2400" b="1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en-US" sz="2400" b="1" baseline="-2500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ar-IQ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مجموعة المدارات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2g</a:t>
            </a: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yz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xz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US" sz="2400" b="1" baseline="-250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xy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)</a:t>
            </a:r>
            <a:r>
              <a:rPr lang="ar-IQ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ar-IQ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ذات الطاقة المنخفضة 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 هي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ثلاث مدارات </a:t>
            </a:r>
            <a:r>
              <a:rPr lang="ar-IQ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تقع بين الليجاندات. و يكون انخفاض كل مدار بمقدار 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-0.4 </a:t>
            </a:r>
            <a:r>
              <a:rPr lang="en-US" sz="2400" b="1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en-US" sz="2400" b="1" baseline="-25000" dirty="0" err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IQ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2271" y="623909"/>
            <a:ext cx="512512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سوف ينقسم المدار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إلى مجموعتين ذات طاقة : </a:t>
            </a:r>
            <a:endParaRPr lang="en-US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8232" y="5086181"/>
            <a:ext cx="63754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Δ</a:t>
            </a:r>
            <a:r>
              <a:rPr lang="en-US" sz="2000" b="1" baseline="-25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ar-IQ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هي طاقة المجال البلوري </a:t>
            </a:r>
            <a:r>
              <a:rPr lang="ar-IQ" sz="2000" b="1" u="sng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وحدتها</a:t>
            </a:r>
            <a:r>
              <a:rPr lang="ar-IQ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نفس وحدة الطاقة الجول و الكالوري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88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1"/>
          <p:cNvSpPr txBox="1">
            <a:spLocks noChangeArrowheads="1"/>
          </p:cNvSpPr>
          <p:nvPr/>
        </p:nvSpPr>
        <p:spPr bwMode="auto">
          <a:xfrm flipH="1">
            <a:off x="209104" y="4773694"/>
            <a:ext cx="22788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IQ" alt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وتقل الطاقة عند تجاذب قليل</a:t>
            </a:r>
            <a:r>
              <a:rPr lang="en-US" alt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V="1">
            <a:off x="10947351" y="2623853"/>
            <a:ext cx="0" cy="1241390"/>
          </a:xfrm>
          <a:prstGeom prst="straightConnector1">
            <a:avLst/>
          </a:prstGeom>
          <a:ln>
            <a:headEnd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V="1">
            <a:off x="2577144" y="5143026"/>
            <a:ext cx="1463040" cy="0"/>
          </a:xfrm>
          <a:prstGeom prst="line">
            <a:avLst/>
          </a:prstGeom>
          <a:ln>
            <a:prstDash val="dash"/>
            <a:headEnd/>
            <a:tailEnd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3999632" y="3414100"/>
            <a:ext cx="1202246" cy="1672794"/>
          </a:xfrm>
          <a:prstGeom prst="line">
            <a:avLst/>
          </a:prstGeom>
          <a:ln>
            <a:prstDash val="dash"/>
            <a:headEnd/>
            <a:tailEnd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flipV="1">
            <a:off x="4095454" y="4372136"/>
            <a:ext cx="1080135" cy="714757"/>
          </a:xfrm>
          <a:prstGeom prst="line">
            <a:avLst/>
          </a:prstGeom>
          <a:ln>
            <a:prstDash val="dash"/>
            <a:headEnd/>
            <a:tailEnd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5201878" y="4372136"/>
            <a:ext cx="1350964" cy="0"/>
          </a:xfrm>
          <a:prstGeom prst="line">
            <a:avLst/>
          </a:prstGeom>
          <a:ln>
            <a:prstDash val="dash"/>
            <a:headEnd/>
            <a:tailEnd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 Box 188"/>
          <p:cNvSpPr txBox="1">
            <a:spLocks noChangeArrowheads="1"/>
          </p:cNvSpPr>
          <p:nvPr/>
        </p:nvSpPr>
        <p:spPr bwMode="auto">
          <a:xfrm>
            <a:off x="5029898" y="3854339"/>
            <a:ext cx="24620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400" b="0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yz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400" b="0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xz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400" b="0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2577144" y="895194"/>
            <a:ext cx="0" cy="4247832"/>
          </a:xfrm>
          <a:prstGeom prst="straightConnector1">
            <a:avLst/>
          </a:prstGeom>
          <a:ln>
            <a:headEnd/>
            <a:tailEnd type="arrow" w="med" len="med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Left Brace 11"/>
          <p:cNvSpPr>
            <a:spLocks/>
          </p:cNvSpPr>
          <p:nvPr/>
        </p:nvSpPr>
        <p:spPr bwMode="auto">
          <a:xfrm>
            <a:off x="9891926" y="2497389"/>
            <a:ext cx="335576" cy="1505415"/>
          </a:xfrm>
          <a:prstGeom prst="leftBrace">
            <a:avLst>
              <a:gd name="adj1" fmla="val 8348"/>
              <a:gd name="adj2" fmla="val 50000"/>
            </a:avLst>
          </a:prstGeom>
          <a:noFill/>
          <a:ln w="9525" algn="ctr">
            <a:solidFill>
              <a:srgbClr val="0D0D0D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Text Box 193"/>
          <p:cNvSpPr txBox="1">
            <a:spLocks noChangeArrowheads="1"/>
          </p:cNvSpPr>
          <p:nvPr/>
        </p:nvSpPr>
        <p:spPr bwMode="auto">
          <a:xfrm>
            <a:off x="8522183" y="2672943"/>
            <a:ext cx="11965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kumimoji="0" lang="en-US" altLang="en-US" sz="2400" b="0" i="0" u="none" strike="noStrike" cap="none" normalizeH="0" baseline="-3000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الفرق بين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المدارات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10395631" y="4316004"/>
            <a:ext cx="2159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10899821" y="4316004"/>
            <a:ext cx="2159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11331621" y="4316004"/>
            <a:ext cx="2159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0611531" y="2497389"/>
            <a:ext cx="215900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11115086" y="2497389"/>
            <a:ext cx="216535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96"/>
          <p:cNvSpPr>
            <a:spLocks noChangeArrowheads="1"/>
          </p:cNvSpPr>
          <p:nvPr/>
        </p:nvSpPr>
        <p:spPr bwMode="auto">
          <a:xfrm>
            <a:off x="10426054" y="2012642"/>
            <a:ext cx="5212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7"/>
          <p:cNvSpPr>
            <a:spLocks noChangeArrowheads="1"/>
          </p:cNvSpPr>
          <p:nvPr/>
        </p:nvSpPr>
        <p:spPr bwMode="auto">
          <a:xfrm>
            <a:off x="10899821" y="1981863"/>
            <a:ext cx="7777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-y</a:t>
            </a:r>
            <a:r>
              <a:rPr kumimoji="0" lang="en-US" alt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80"/>
          <p:cNvSpPr>
            <a:spLocks noChangeArrowheads="1"/>
          </p:cNvSpPr>
          <p:nvPr/>
        </p:nvSpPr>
        <p:spPr bwMode="auto">
          <a:xfrm>
            <a:off x="10231122" y="3823561"/>
            <a:ext cx="5212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yz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81"/>
          <p:cNvSpPr>
            <a:spLocks noChangeArrowheads="1"/>
          </p:cNvSpPr>
          <p:nvPr/>
        </p:nvSpPr>
        <p:spPr bwMode="auto">
          <a:xfrm>
            <a:off x="10756039" y="3847834"/>
            <a:ext cx="5212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xz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82"/>
          <p:cNvSpPr>
            <a:spLocks noChangeArrowheads="1"/>
          </p:cNvSpPr>
          <p:nvPr/>
        </p:nvSpPr>
        <p:spPr bwMode="auto">
          <a:xfrm>
            <a:off x="11300412" y="3847834"/>
            <a:ext cx="5309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alt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xy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H="1">
            <a:off x="7941083" y="1595341"/>
            <a:ext cx="6415" cy="2834640"/>
          </a:xfrm>
          <a:prstGeom prst="straightConnector1">
            <a:avLst/>
          </a:prstGeom>
          <a:noFill/>
          <a:ln w="38100">
            <a:solidFill>
              <a:srgbClr val="0070C0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5291094" y="3423503"/>
            <a:ext cx="1350964" cy="0"/>
          </a:xfrm>
          <a:prstGeom prst="line">
            <a:avLst/>
          </a:prstGeom>
          <a:ln>
            <a:prstDash val="dash"/>
            <a:headEnd/>
            <a:tailEnd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2018" y="1032819"/>
            <a:ext cx="256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alt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ترتفع الطاقة عند التجاذب القوي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175589" y="2852616"/>
            <a:ext cx="1661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dz</a:t>
            </a:r>
            <a:r>
              <a:rPr lang="en-US" altLang="en-US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dx</a:t>
            </a:r>
            <a:r>
              <a:rPr lang="en-US" altLang="en-US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-y</a:t>
            </a:r>
            <a:r>
              <a:rPr lang="en-US" altLang="en-US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2400" baseline="30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15192" y="3054171"/>
            <a:ext cx="747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alt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مدارين</a:t>
            </a:r>
            <a:endParaRPr lang="en-US" sz="2000" b="1" dirty="0"/>
          </a:p>
        </p:txBody>
      </p:sp>
      <p:sp>
        <p:nvSpPr>
          <p:cNvPr id="51" name="Rectangle 50"/>
          <p:cNvSpPr/>
          <p:nvPr/>
        </p:nvSpPr>
        <p:spPr>
          <a:xfrm>
            <a:off x="6872956" y="4002804"/>
            <a:ext cx="998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altLang="en-US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3 مدارات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01700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37484" y="676232"/>
            <a:ext cx="6221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sz="2400" b="1" dirty="0" smtClean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مخطط مستويات الطاقة للمدارات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 </a:t>
            </a:r>
            <a:r>
              <a:rPr lang="ar-IQ" sz="2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في المجال ثماني الأوجه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8" b="4730"/>
          <a:stretch>
            <a:fillRect/>
          </a:stretch>
        </p:blipFill>
        <p:spPr bwMode="auto">
          <a:xfrm>
            <a:off x="5037484" y="1322962"/>
            <a:ext cx="5846323" cy="45914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175"/>
          <p:cNvSpPr txBox="1">
            <a:spLocks noChangeArrowheads="1"/>
          </p:cNvSpPr>
          <p:nvPr/>
        </p:nvSpPr>
        <p:spPr bwMode="auto">
          <a:xfrm flipH="1">
            <a:off x="2363820" y="2029730"/>
            <a:ext cx="2673662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عندما يكون مدارين نكتب 3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74"/>
          <p:cNvSpPr txBox="1">
            <a:spLocks noChangeArrowheads="1"/>
          </p:cNvSpPr>
          <p:nvPr/>
        </p:nvSpPr>
        <p:spPr bwMode="auto">
          <a:xfrm flipH="1">
            <a:off x="1760706" y="5055033"/>
            <a:ext cx="3276777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عندما يكون </a:t>
            </a:r>
            <a:r>
              <a:rPr lang="ar-IQ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ثلاث </a:t>
            </a:r>
            <a:r>
              <a:rPr lang="ar-IQ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مدارات نكتب 2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8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622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Simplified Arabic</vt:lpstr>
      <vt:lpstr>Times New Roman</vt:lpstr>
      <vt:lpstr>Wingdings</vt:lpstr>
      <vt:lpstr>Office Theme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Hayder Alsaad</dc:creator>
  <cp:lastModifiedBy>Hayder Alsaad</cp:lastModifiedBy>
  <cp:revision>12</cp:revision>
  <dcterms:created xsi:type="dcterms:W3CDTF">2019-03-18T16:16:13Z</dcterms:created>
  <dcterms:modified xsi:type="dcterms:W3CDTF">2019-03-19T06:22:09Z</dcterms:modified>
</cp:coreProperties>
</file>